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264" r:id="rId2"/>
    <p:sldId id="280" r:id="rId3"/>
    <p:sldId id="273" r:id="rId4"/>
    <p:sldId id="278" r:id="rId5"/>
    <p:sldId id="276" r:id="rId6"/>
    <p:sldId id="281" r:id="rId7"/>
    <p:sldId id="282" r:id="rId8"/>
    <p:sldId id="275" r:id="rId9"/>
    <p:sldId id="271" r:id="rId10"/>
    <p:sldId id="284" r:id="rId11"/>
    <p:sldId id="257" r:id="rId12"/>
    <p:sldId id="261" r:id="rId13"/>
    <p:sldId id="285" r:id="rId14"/>
    <p:sldId id="269" r:id="rId15"/>
    <p:sldId id="262" r:id="rId16"/>
    <p:sldId id="286" r:id="rId17"/>
    <p:sldId id="270" r:id="rId18"/>
    <p:sldId id="258" r:id="rId19"/>
    <p:sldId id="259" r:id="rId20"/>
    <p:sldId id="277" r:id="rId21"/>
    <p:sldId id="266" r:id="rId22"/>
    <p:sldId id="263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57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1B74D-DA75-45C6-B5B6-67D107AC0B6D}" type="datetimeFigureOut">
              <a:rPr lang="en-US" smtClean="0"/>
              <a:pPr/>
              <a:t>11/06/15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551A1-93C0-45C6-A542-8D6D2A80137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9175" y="685800"/>
            <a:ext cx="1998663" cy="149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3507" y="2351651"/>
            <a:ext cx="6259802" cy="6333562"/>
          </a:xfrm>
        </p:spPr>
        <p:txBody>
          <a:bodyPr/>
          <a:lstStyle/>
          <a:p>
            <a:r>
              <a:rPr lang="en-US" sz="2200" dirty="0" smtClean="0">
                <a:latin typeface="Arial"/>
                <a:cs typeface="Arial"/>
              </a:rPr>
              <a:t>The idea behind</a:t>
            </a:r>
            <a:r>
              <a:rPr lang="en-US" sz="2200" baseline="0" dirty="0" smtClean="0">
                <a:latin typeface="Arial"/>
                <a:cs typeface="Arial"/>
              </a:rPr>
              <a:t> this diagram is that at the bottom we have raw data represented by primary </a:t>
            </a:r>
            <a:r>
              <a:rPr lang="en-US" sz="2200" baseline="0" dirty="0" err="1" smtClean="0">
                <a:latin typeface="Arial"/>
                <a:cs typeface="Arial"/>
              </a:rPr>
              <a:t>biodiv</a:t>
            </a:r>
            <a:r>
              <a:rPr lang="en-US" sz="2200" baseline="0" dirty="0" smtClean="0">
                <a:latin typeface="Arial"/>
                <a:cs typeface="Arial"/>
              </a:rPr>
              <a:t>. obs. collected from in-situ &amp; remote sensors</a:t>
            </a:r>
          </a:p>
          <a:p>
            <a:r>
              <a:rPr lang="en-US" sz="2200" baseline="0" dirty="0" smtClean="0">
                <a:latin typeface="Arial"/>
                <a:cs typeface="Arial"/>
              </a:rPr>
              <a:t>---The 1st level of abstraction between raw data &amp; high-level indicators are the EBVs.</a:t>
            </a:r>
          </a:p>
          <a:p>
            <a:r>
              <a:rPr lang="en-US" sz="2200" baseline="0" dirty="0" smtClean="0">
                <a:latin typeface="Arial"/>
                <a:cs typeface="Arial"/>
              </a:rPr>
              <a:t>---Then EBVs can be synthetized into a 2nd level of abstraction such as the CBD indicators</a:t>
            </a:r>
          </a:p>
          <a:p>
            <a:r>
              <a:rPr lang="en-US" sz="2200" baseline="0" dirty="0" smtClean="0">
                <a:latin typeface="Arial"/>
                <a:cs typeface="Arial"/>
              </a:rPr>
              <a:t>---And finally these indicators once integrated with the different scenarios of pressures &amp; responses can also be applied to make predictions</a:t>
            </a:r>
          </a:p>
          <a:p>
            <a:r>
              <a:rPr lang="en-US" sz="2200" dirty="0" smtClean="0">
                <a:latin typeface="Arial"/>
                <a:cs typeface="Arial"/>
              </a:rPr>
              <a:t>++</a:t>
            </a:r>
            <a:r>
              <a:rPr lang="en-US" sz="2200" baseline="0" dirty="0" smtClean="0">
                <a:latin typeface="Arial"/>
                <a:cs typeface="Arial"/>
              </a:rPr>
              <a:t>However to understand better what exactly are EBVs, I need to to go back in time and explain what are the Essential Climatic Variables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D647B-42C6-8A4F-95AC-F39B17A8FD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6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latin typeface="Arial"/>
                <a:cs typeface="Arial"/>
              </a:rPr>
              <a:t>This figure is from the 2013 Science Paper</a:t>
            </a:r>
            <a:r>
              <a:rPr lang="en-US" sz="2200" baseline="0" dirty="0" smtClean="0">
                <a:latin typeface="Arial"/>
                <a:cs typeface="Arial"/>
              </a:rPr>
              <a:t> that provides some examples of potential EBVs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latin typeface="Arial"/>
                <a:cs typeface="Arial"/>
              </a:rPr>
              <a:t>Lets imagine for a moment that </a:t>
            </a:r>
            <a:r>
              <a:rPr lang="en-US" sz="2200" baseline="0" dirty="0" smtClean="0">
                <a:latin typeface="Arial"/>
                <a:cs typeface="Arial"/>
              </a:rPr>
              <a:t>we want to </a:t>
            </a:r>
            <a:r>
              <a:rPr lang="en-US" sz="2200" dirty="0" smtClean="0">
                <a:latin typeface="Arial"/>
                <a:cs typeface="Arial"/>
              </a:rPr>
              <a:t>address the issue of species population abundances</a:t>
            </a:r>
          </a:p>
          <a:p>
            <a:endParaRPr lang="en-US" sz="2200" baseline="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D647B-42C6-8A4F-95AC-F39B17A8FD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conceptual diagram demonstrate</a:t>
            </a:r>
            <a:r>
              <a:rPr lang="en-US" baseline="0" dirty="0" smtClean="0"/>
              <a:t> how we should prioritize the development of EBV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D647B-42C6-8A4F-95AC-F39B17A8FD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19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51A1-93C0-45C6-A542-8D6D2A8013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9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11-12 June 2015, Bari-Italy.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‹Nr.›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LOGO_CREAF_PERFILAT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88913"/>
            <a:ext cx="1368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1"/>
          </p:nvPr>
        </p:nvSpPr>
        <p:spPr>
          <a:xfrm>
            <a:off x="395536" y="1124744"/>
            <a:ext cx="8496944" cy="51130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56207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a-ES" sz="3600" b="1" i="1" kern="1200" dirty="0" smtClean="0">
                <a:solidFill>
                  <a:srgbClr val="006600"/>
                </a:solidFill>
                <a:latin typeface="Georgia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pic>
        <p:nvPicPr>
          <p:cNvPr id="7" name="6 Imagen" descr="barr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675120"/>
            <a:ext cx="914400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pPr/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50.png"/><Relationship Id="rId27" Type="http://schemas.openxmlformats.org/officeDocument/2006/relationships/image" Target="../media/image51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08520" y="1052736"/>
            <a:ext cx="8892480" cy="1363339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Towards a sustainability process for</a:t>
            </a:r>
            <a:r>
              <a:rPr lang="it-IT" sz="3200" dirty="0">
                <a:effectLst/>
              </a:rPr>
              <a:t/>
            </a:r>
            <a:br>
              <a:rPr lang="it-IT" sz="3200" dirty="0">
                <a:effectLst/>
              </a:rPr>
            </a:br>
            <a:r>
              <a:rPr lang="en-US" sz="3200" dirty="0">
                <a:effectLst/>
              </a:rPr>
              <a:t>GEOSS Essential Variables</a:t>
            </a:r>
            <a:endParaRPr lang="it-IT" sz="3200" dirty="0"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3323" y="2420888"/>
            <a:ext cx="7772400" cy="432048"/>
          </a:xfrm>
        </p:spPr>
        <p:txBody>
          <a:bodyPr>
            <a:normAutofit/>
          </a:bodyPr>
          <a:lstStyle/>
          <a:p>
            <a:r>
              <a:rPr lang="en-GB" sz="1800" i="1" dirty="0" smtClean="0"/>
              <a:t>11-12 June 2015, Bari-Italy</a:t>
            </a:r>
            <a:endParaRPr lang="en-GB" sz="1800" i="1" noProof="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4005064"/>
            <a:ext cx="3528392" cy="9144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 lang="en-US" sz="1200" b="1" i="0">
                <a:solidFill>
                  <a:srgbClr val="0061A7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dirty="0" smtClean="0"/>
              <a:t>Coordinating an Observation Network of Networks Encompassing satellite and In-situ to fill the Gaps in European Observations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74" y="113528"/>
            <a:ext cx="1400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692925" y="5952703"/>
            <a:ext cx="2267744" cy="788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LOGO</a:t>
            </a:r>
            <a:endParaRPr lang="en-US" dirty="0"/>
          </a:p>
        </p:txBody>
      </p:sp>
      <p:pic>
        <p:nvPicPr>
          <p:cNvPr id="18" name="Immagin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088"/>
            <a:ext cx="1007745" cy="66929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62" y="357497"/>
            <a:ext cx="2962806" cy="4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796987" y="2852936"/>
            <a:ext cx="7885527" cy="129614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1800" i="1" dirty="0" smtClean="0"/>
              <a:t>Societal Benefit Area: </a:t>
            </a:r>
            <a:r>
              <a:rPr lang="en-GB" sz="1800" dirty="0" smtClean="0"/>
              <a:t>Biodiversity</a:t>
            </a:r>
          </a:p>
          <a:p>
            <a:r>
              <a:rPr lang="en-GB" sz="1800" i="1" dirty="0" smtClean="0"/>
              <a:t>Name: </a:t>
            </a:r>
            <a:r>
              <a:rPr lang="en-GB" sz="1800" dirty="0" smtClean="0"/>
              <a:t>Jörg Freyhof</a:t>
            </a:r>
          </a:p>
          <a:p>
            <a:r>
              <a:rPr lang="en-GB" sz="1800" i="1" dirty="0" smtClean="0"/>
              <a:t>Institution: </a:t>
            </a:r>
            <a:r>
              <a:rPr lang="en-GB" sz="1800" dirty="0" smtClean="0"/>
              <a:t>iDiv/GEO BON</a:t>
            </a:r>
          </a:p>
        </p:txBody>
      </p:sp>
      <p:pic>
        <p:nvPicPr>
          <p:cNvPr id="5" name="Bild 4" descr="GEO_BON_logo_bi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6598"/>
            <a:ext cx="9144000" cy="109878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6"/>
            <a:ext cx="2540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7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http://sta1.muebleslluesma.com/6200-39997-thickbox_default/estanteria-colgada-cooper-2-ar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t="40549" r="11105" b="26495"/>
          <a:stretch>
            <a:fillRect/>
          </a:stretch>
        </p:blipFill>
        <p:spPr bwMode="auto">
          <a:xfrm>
            <a:off x="17463" y="1568450"/>
            <a:ext cx="4359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http://sta1.muebleslluesma.com/6200-39997-thickbox_default/estanteria-colgada-cooper-2-ar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t="40549" r="11105" b="26495"/>
          <a:stretch>
            <a:fillRect/>
          </a:stretch>
        </p:blipFill>
        <p:spPr bwMode="auto">
          <a:xfrm>
            <a:off x="4418013" y="2362200"/>
            <a:ext cx="463708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http://sta1.muebleslluesma.com/6200-39997-thickbox_default/estanteria-colgada-cooper-2-ar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t="40549" r="11105" b="26495"/>
          <a:stretch>
            <a:fillRect/>
          </a:stretch>
        </p:blipFill>
        <p:spPr bwMode="auto">
          <a:xfrm>
            <a:off x="26988" y="3908425"/>
            <a:ext cx="43116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http://sta1.muebleslluesma.com/6200-39997-thickbox_default/estanteria-colgada-cooper-2-ar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t="40549" r="11105" b="26495"/>
          <a:stretch>
            <a:fillRect/>
          </a:stretch>
        </p:blipFill>
        <p:spPr bwMode="auto">
          <a:xfrm>
            <a:off x="4352925" y="4692650"/>
            <a:ext cx="47498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109663"/>
            <a:ext cx="736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538538"/>
            <a:ext cx="7715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189163"/>
            <a:ext cx="889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Imagen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4318000"/>
            <a:ext cx="957262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738313"/>
            <a:ext cx="1593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57388"/>
            <a:ext cx="1397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376488"/>
            <a:ext cx="727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343150"/>
            <a:ext cx="76993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768850"/>
            <a:ext cx="12525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748213"/>
            <a:ext cx="828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3902075"/>
            <a:ext cx="10429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725988"/>
            <a:ext cx="118903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40188"/>
            <a:ext cx="11731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268663"/>
            <a:ext cx="13557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584700"/>
            <a:ext cx="78263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4541838"/>
            <a:ext cx="88265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419350"/>
            <a:ext cx="11033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543175"/>
            <a:ext cx="6238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2419350"/>
            <a:ext cx="88106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3303588"/>
            <a:ext cx="143351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3387725"/>
            <a:ext cx="12112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5648325"/>
            <a:ext cx="6985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306638"/>
            <a:ext cx="7508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" name="Imagen 1023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495925"/>
            <a:ext cx="7842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Imagen 1024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648325"/>
            <a:ext cx="65246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le 3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GEO BON set up BON in a Box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653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900" dirty="0">
                <a:latin typeface="+mj-lt"/>
              </a:rPr>
              <a:t>How do you define E</a:t>
            </a:r>
            <a:r>
              <a:rPr lang="en-GB" sz="29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</a:t>
            </a:r>
            <a:r>
              <a:rPr lang="en-GB" sz="2900" dirty="0">
                <a:latin typeface="+mj-lt"/>
              </a:rPr>
              <a:t>Vs</a:t>
            </a:r>
            <a:r>
              <a:rPr lang="en-GB" sz="2900" dirty="0" smtClean="0">
                <a:latin typeface="+mj-lt"/>
              </a:rPr>
              <a:t>?</a:t>
            </a:r>
          </a:p>
          <a:p>
            <a:pPr marL="109728" indent="0">
              <a:buNone/>
            </a:pPr>
            <a:r>
              <a:rPr lang="en-GB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Metrics </a:t>
            </a:r>
            <a:r>
              <a:rPr lang="en-GB" sz="29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required to evaluate, report about, and manage the rate, magnitude and direction of biodiversity change at multiple scales (e.g., local to regional, to global) for the essential dimensions of biodiversity</a:t>
            </a:r>
            <a:r>
              <a:rPr lang="en-GB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109728" indent="0">
              <a:buNone/>
            </a:pPr>
            <a:endParaRPr lang="en-GB" sz="2900" dirty="0">
              <a:latin typeface="+mj-lt"/>
            </a:endParaRPr>
          </a:p>
          <a:p>
            <a:pPr lvl="0"/>
            <a:r>
              <a:rPr lang="en-GB" sz="2900" dirty="0" smtClean="0">
                <a:latin typeface="+mj-lt"/>
              </a:rPr>
              <a:t>Is your community developing a set of area-specific E</a:t>
            </a:r>
            <a:r>
              <a:rPr lang="en-GB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</a:t>
            </a:r>
            <a:r>
              <a:rPr lang="en-GB" sz="2900" dirty="0" smtClean="0">
                <a:latin typeface="+mj-lt"/>
              </a:rPr>
              <a:t>Vs?</a:t>
            </a:r>
          </a:p>
          <a:p>
            <a:pPr marL="109728" indent="0">
              <a:buNone/>
            </a:pP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</a:t>
            </a:r>
            <a:r>
              <a:rPr lang="en-GB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EBVs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respond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to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information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needs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of countries and national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data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are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building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blocks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of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some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EBVs. Generally, EBVs will be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developed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at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global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scale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from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9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harmonized</a:t>
            </a:r>
            <a:r>
              <a:rPr lang="de-DE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regional/national sub-units</a:t>
            </a:r>
          </a:p>
          <a:p>
            <a:pPr lvl="0"/>
            <a:endParaRPr lang="en-GB" sz="2900" dirty="0" smtClean="0">
              <a:latin typeface="+mj-lt"/>
            </a:endParaRPr>
          </a:p>
          <a:p>
            <a:pPr marL="457200" lvl="1" indent="0">
              <a:buNone/>
            </a:pPr>
            <a:endParaRPr lang="it-IT" sz="2900" dirty="0">
              <a:latin typeface="+mj-lt"/>
            </a:endParaRPr>
          </a:p>
          <a:p>
            <a:pPr lvl="0"/>
            <a:r>
              <a:rPr lang="en-GB" sz="2900" dirty="0" smtClean="0">
                <a:latin typeface="+mj-lt"/>
              </a:rPr>
              <a:t>If </a:t>
            </a:r>
            <a:r>
              <a:rPr lang="en-GB" sz="2900" dirty="0">
                <a:latin typeface="+mj-lt"/>
              </a:rPr>
              <a:t>not, is the community planning to start this in the near future</a:t>
            </a:r>
            <a:r>
              <a:rPr lang="en-GB" sz="2900" dirty="0" smtClean="0">
                <a:latin typeface="+mj-lt"/>
              </a:rPr>
              <a:t>?</a:t>
            </a:r>
          </a:p>
          <a:p>
            <a:pPr marL="109728" lvl="0" indent="0">
              <a:buNone/>
            </a:pPr>
            <a:r>
              <a:rPr lang="en-GB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This will be a </a:t>
            </a:r>
            <a:r>
              <a:rPr lang="en-GB" sz="29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common </a:t>
            </a:r>
            <a:r>
              <a:rPr lang="en-GB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approach as countries have little interest in the global scale and our engagement with BON in a Box will lead to more national engagements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+mj-lt"/>
              </a:rPr>
              <a:t>Have you attended previous meeting?	</a:t>
            </a:r>
            <a:r>
              <a:rPr lang="en-GB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+mj-lt"/>
              </a:rPr>
              <a:t>Are you considering reference documents from other domains? 	</a:t>
            </a:r>
            <a:r>
              <a:rPr lang="en-GB" sz="29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No</a:t>
            </a:r>
          </a:p>
          <a:p>
            <a:pPr lvl="0"/>
            <a:endParaRPr lang="it-IT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Status of existing EVs in the domain</a:t>
            </a:r>
            <a:endParaRPr lang="en-US" sz="3600" i="1" dirty="0"/>
          </a:p>
        </p:txBody>
      </p:sp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0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484784"/>
            <a:ext cx="7715200" cy="478539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What criteria, methodology, and process are used to identify 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GB" dirty="0"/>
              <a:t>Vs?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Bottom-up &amp; Top-down: A first set of EBVs have been published 2013.</a:t>
            </a:r>
          </a:p>
          <a:p>
            <a:pPr marL="1200150" lvl="3" indent="-285750"/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Conceptual</a:t>
            </a: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definition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Measurement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strategy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Feasibility</a:t>
            </a: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scalability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Constraints</a:t>
            </a: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sensitivity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Spatial</a:t>
            </a: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coverage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Temporal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sustainability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periodicity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Degree</a:t>
            </a: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consensus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among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community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Coherence</a:t>
            </a: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flows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input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data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Degree</a:t>
            </a: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abstraction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methods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interpretation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Proof</a:t>
            </a: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concept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availability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Opportunities</a:t>
            </a: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semi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or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full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automation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using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new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technology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Documentation</a:t>
            </a: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guidelines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Data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management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archive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distribution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QC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&amp;QA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practices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Relevancy</a:t>
            </a: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satisfaction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of multiple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user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needs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Stage 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development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</a:rPr>
              <a:t>Existing</a:t>
            </a: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data</a:t>
            </a:r>
            <a:r>
              <a:rPr lang="de-DE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accent2">
                    <a:lumMod val="75000"/>
                  </a:schemeClr>
                </a:solidFill>
              </a:rPr>
              <a:t>availability</a:t>
            </a:r>
            <a:r>
              <a:rPr lang="de-DE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de-DE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de-DE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The process underlying EV definition</a:t>
            </a:r>
            <a:endParaRPr lang="en-US" sz="3600" i="1" dirty="0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83157"/>
            <a:ext cx="7715200" cy="6270179"/>
          </a:xfrm>
        </p:spPr>
        <p:txBody>
          <a:bodyPr>
            <a:normAutofit fontScale="92500" lnSpcReduction="10000"/>
          </a:bodyPr>
          <a:lstStyle/>
          <a:p>
            <a:pPr marL="1200150" lvl="3" indent="-285750"/>
            <a:r>
              <a:rPr lang="de-DE" sz="2200" b="1" dirty="0" err="1" smtClean="0">
                <a:solidFill>
                  <a:schemeClr val="accent2">
                    <a:lumMod val="75000"/>
                  </a:schemeClr>
                </a:solidFill>
              </a:rPr>
              <a:t>Conceptual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definition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Measurement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strategy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err="1" smtClean="0">
                <a:solidFill>
                  <a:schemeClr val="accent2">
                    <a:lumMod val="75000"/>
                  </a:schemeClr>
                </a:solidFill>
              </a:rPr>
              <a:t>Feasibility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scalability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err="1" smtClean="0">
                <a:solidFill>
                  <a:schemeClr val="accent2">
                    <a:lumMod val="75000"/>
                  </a:schemeClr>
                </a:solidFill>
              </a:rPr>
              <a:t>Constraints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sensitivity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err="1" smtClean="0">
                <a:solidFill>
                  <a:schemeClr val="accent2">
                    <a:lumMod val="75000"/>
                  </a:schemeClr>
                </a:solidFill>
              </a:rPr>
              <a:t>Spatial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coverage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Temporal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sustainability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periodicity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err="1" smtClean="0">
                <a:solidFill>
                  <a:schemeClr val="accent2">
                    <a:lumMod val="75000"/>
                  </a:schemeClr>
                </a:solidFill>
              </a:rPr>
              <a:t>Degree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consensus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among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community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err="1" smtClean="0">
                <a:solidFill>
                  <a:schemeClr val="accent2">
                    <a:lumMod val="75000"/>
                  </a:schemeClr>
                </a:solidFill>
              </a:rPr>
              <a:t>Coherence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flows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input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data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err="1" smtClean="0">
                <a:solidFill>
                  <a:schemeClr val="accent2">
                    <a:lumMod val="75000"/>
                  </a:schemeClr>
                </a:solidFill>
              </a:rPr>
              <a:t>Degree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abstraction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methods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interpretation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err="1" smtClean="0">
                <a:solidFill>
                  <a:schemeClr val="accent2">
                    <a:lumMod val="75000"/>
                  </a:schemeClr>
                </a:solidFill>
              </a:rPr>
              <a:t>Proof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concept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availability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err="1" smtClean="0">
                <a:solidFill>
                  <a:schemeClr val="accent2">
                    <a:lumMod val="75000"/>
                  </a:schemeClr>
                </a:solidFill>
              </a:rPr>
              <a:t>Opportunities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semi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or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full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automation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using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new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technology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err="1" smtClean="0">
                <a:solidFill>
                  <a:schemeClr val="accent2">
                    <a:lumMod val="75000"/>
                  </a:schemeClr>
                </a:solidFill>
              </a:rPr>
              <a:t>Documentation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guidelines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Data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management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archive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distribution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QC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&amp;QA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practices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err="1" smtClean="0">
                <a:solidFill>
                  <a:schemeClr val="accent2">
                    <a:lumMod val="75000"/>
                  </a:schemeClr>
                </a:solidFill>
              </a:rPr>
              <a:t>Relevancy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satisfaction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of multiple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user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needs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Stage 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de-DE" sz="2200" b="1" dirty="0" err="1" smtClean="0">
                <a:solidFill>
                  <a:schemeClr val="accent2">
                    <a:lumMod val="75000"/>
                  </a:schemeClr>
                </a:solidFill>
              </a:rPr>
              <a:t>development</a:t>
            </a:r>
            <a:endParaRPr lang="de-DE" sz="2200" dirty="0">
              <a:solidFill>
                <a:schemeClr val="accent2">
                  <a:lumMod val="75000"/>
                </a:schemeClr>
              </a:solidFill>
            </a:endParaRPr>
          </a:p>
          <a:p>
            <a:pPr lvl="3"/>
            <a:r>
              <a:rPr lang="de-DE" sz="2200" b="1" dirty="0" err="1" smtClean="0">
                <a:solidFill>
                  <a:schemeClr val="accent2">
                    <a:lumMod val="75000"/>
                  </a:schemeClr>
                </a:solidFill>
              </a:rPr>
              <a:t>Existing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data</a:t>
            </a: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200" b="1" dirty="0" err="1">
                <a:solidFill>
                  <a:schemeClr val="accent2">
                    <a:lumMod val="75000"/>
                  </a:schemeClr>
                </a:solidFill>
              </a:rPr>
              <a:t>availability</a:t>
            </a:r>
            <a:r>
              <a:rPr lang="de-DE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de-DE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de-DE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9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421998"/>
              </p:ext>
            </p:extLst>
          </p:nvPr>
        </p:nvGraphicFramePr>
        <p:xfrm>
          <a:off x="1187616" y="688916"/>
          <a:ext cx="7118185" cy="5806702"/>
        </p:xfrm>
        <a:graphic>
          <a:graphicData uri="http://schemas.openxmlformats.org/drawingml/2006/table">
            <a:tbl>
              <a:tblPr/>
              <a:tblGrid>
                <a:gridCol w="1229840"/>
                <a:gridCol w="171433"/>
                <a:gridCol w="171433"/>
                <a:gridCol w="171433"/>
                <a:gridCol w="171433"/>
                <a:gridCol w="171433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  <a:gridCol w="186340"/>
              </a:tblGrid>
              <a:tr h="117856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Priority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Feasibility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Implementation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Historical availibility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feasibility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Future feasibility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spatial resolution required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Spectral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Temporal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Accuracy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Scalability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Accessibility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Future proof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manager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center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Driver 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Biological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Grouping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source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Sensitivity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Acceptance level (by users)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Coherence/flows of input data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 of abstraction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Proof of concept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Maturity of Methodology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QC and QA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Stage of development</a:t>
                      </a: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availibility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29" marR="6829" marT="682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Biomass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Canopy cover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canopy moisture content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Cover (fraction)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@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Disturbance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FAPAR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 change detection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@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fragmentation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greening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Habitat (extent)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Habitat change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Habitat structure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Height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invasive species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@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LAI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 cover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forms (grass, herbs, shrubs, etc.)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NDVI, PV, soil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NPP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patches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Phenology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Plant traits  (e.g. chlorophyll)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Plant traits foliar N content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senescence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shapes for disturbed forests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Soil traits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spatial metrics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@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 composition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 diversity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 richness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 traits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 leaf area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successional stage 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Vegetation types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inundation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29" marR="6829" marT="6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827584" y="18864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Do you have a template to document 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GB" dirty="0"/>
              <a:t>Vs?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386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what extent </a:t>
            </a:r>
            <a:r>
              <a:rPr lang="en-GB" dirty="0" smtClean="0"/>
              <a:t>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GB" dirty="0" smtClean="0"/>
              <a:t>Vs </a:t>
            </a:r>
            <a:r>
              <a:rPr lang="en-US" dirty="0" smtClean="0"/>
              <a:t>(if any) are </a:t>
            </a:r>
            <a:r>
              <a:rPr lang="en-US" dirty="0"/>
              <a:t>validated and used </a:t>
            </a: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To be validated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EBVs need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to be measured, digitized, mobilized and finally made freely and openly available,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a process just having started.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lvl="0"/>
            <a:r>
              <a:rPr lang="en-GB" dirty="0"/>
              <a:t>Are the </a:t>
            </a:r>
            <a:r>
              <a:rPr lang="en-GB" dirty="0" smtClean="0"/>
              <a:t>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GB" dirty="0" smtClean="0"/>
              <a:t>Vs linked </a:t>
            </a:r>
            <a:r>
              <a:rPr lang="en-GB" dirty="0"/>
              <a:t>to applications and users</a:t>
            </a:r>
            <a:r>
              <a:rPr lang="en-GB" dirty="0" smtClean="0"/>
              <a:t>?	Yes</a:t>
            </a:r>
          </a:p>
          <a:p>
            <a:pPr lvl="0"/>
            <a:r>
              <a:rPr lang="en-GB" dirty="0" smtClean="0"/>
              <a:t>Who the users are?</a:t>
            </a:r>
          </a:p>
          <a:p>
            <a:pPr marL="109728" lvl="0" indent="0">
              <a:buNone/>
            </a:pPr>
            <a:r>
              <a:rPr lang="en-GB" sz="2600" dirty="0" smtClean="0">
                <a:solidFill>
                  <a:schemeClr val="accent2">
                    <a:lumMod val="75000"/>
                  </a:schemeClr>
                </a:solidFill>
              </a:rPr>
              <a:t>Absolutely. Major users are the CBD, IPBES, governments and scientists</a:t>
            </a:r>
          </a:p>
          <a:p>
            <a:pPr marL="109728" lvl="0" indent="0">
              <a:buNone/>
            </a:pPr>
            <a:endParaRPr lang="en-GB" sz="2400" dirty="0" smtClean="0"/>
          </a:p>
          <a:p>
            <a:pPr lvl="0"/>
            <a:r>
              <a:rPr lang="en-GB" dirty="0" smtClean="0"/>
              <a:t>How </a:t>
            </a:r>
            <a:r>
              <a:rPr lang="en-GB" dirty="0"/>
              <a:t>is a community agreement reached</a:t>
            </a:r>
            <a:r>
              <a:rPr lang="en-GB" dirty="0" smtClean="0"/>
              <a:t>?</a:t>
            </a:r>
          </a:p>
          <a:p>
            <a:pPr marL="109728" indent="0">
              <a:buNone/>
            </a:pP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By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“Call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EBV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developers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” </a:t>
            </a:r>
            <a:r>
              <a:rPr lang="de-DE" sz="2400" dirty="0" err="1" smtClean="0">
                <a:solidFill>
                  <a:schemeClr val="accent2">
                    <a:lumMod val="75000"/>
                  </a:schemeClr>
                </a:solidFill>
              </a:rPr>
              <a:t>our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goal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start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dialogue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2">
                    <a:lumMod val="75000"/>
                  </a:schemeClr>
                </a:solidFill>
              </a:rPr>
              <a:t>reach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consensus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among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community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109728" lv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347048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/>
              <a:t>EVs validation and use</a:t>
            </a:r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9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reen Shot 2015-06-11 at 19.59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0"/>
          <a:stretch/>
        </p:blipFill>
        <p:spPr>
          <a:xfrm>
            <a:off x="611560" y="5027730"/>
            <a:ext cx="8064896" cy="10682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5536" y="980728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GEO BON Strategy for development </a:t>
            </a:r>
            <a:endParaRPr lang="de-DE" sz="2800" dirty="0"/>
          </a:p>
          <a:p>
            <a:pPr algn="ctr"/>
            <a:r>
              <a:rPr lang="en-US" sz="2800" dirty="0"/>
              <a:t>of</a:t>
            </a:r>
            <a:endParaRPr lang="de-DE" sz="2800" dirty="0"/>
          </a:p>
          <a:p>
            <a:pPr algn="ctr"/>
            <a:r>
              <a:rPr lang="en-US" sz="2800" dirty="0"/>
              <a:t> Essential Biodiversity Variables </a:t>
            </a:r>
            <a:endParaRPr lang="de-DE" sz="2800" dirty="0"/>
          </a:p>
          <a:p>
            <a:pPr algn="ctr"/>
            <a:r>
              <a:rPr lang="en-US" sz="2800" dirty="0"/>
              <a:t> </a:t>
            </a:r>
            <a:endParaRPr lang="de-DE" sz="2800" dirty="0"/>
          </a:p>
          <a:p>
            <a:pPr algn="ctr"/>
            <a:r>
              <a:rPr lang="en-US" sz="2800" dirty="0"/>
              <a:t>June 2015</a:t>
            </a:r>
            <a:endParaRPr lang="de-DE" sz="2800" dirty="0"/>
          </a:p>
          <a:p>
            <a:pPr algn="ctr"/>
            <a:r>
              <a:rPr lang="en-US" sz="2800" dirty="0"/>
              <a:t> 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323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en-GB" dirty="0" smtClean="0"/>
              <a:t> </a:t>
            </a:r>
            <a:endParaRPr lang="it-IT" dirty="0" smtClean="0"/>
          </a:p>
          <a:p>
            <a:pPr lvl="0"/>
            <a:r>
              <a:rPr lang="en-GB" sz="2400" dirty="0" smtClean="0">
                <a:latin typeface="+mj-lt"/>
              </a:rPr>
              <a:t>Is a community review process in place?</a:t>
            </a:r>
          </a:p>
          <a:p>
            <a:pPr marL="365760" lvl="1" indent="0">
              <a:buNone/>
            </a:pPr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365760" lvl="1" indent="0">
              <a:buNone/>
            </a:pP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Not yet,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but we plan to have an internal review process once we launch the call for EBV developers. 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/>
            <a:endParaRPr lang="en-GB" sz="2400" dirty="0" smtClean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en-GB" sz="2400" dirty="0" smtClean="0">
                <a:solidFill>
                  <a:prstClr val="black"/>
                </a:solidFill>
                <a:latin typeface="+mj-lt"/>
              </a:rPr>
              <a:t>Are 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the </a:t>
            </a:r>
            <a:r>
              <a:rPr lang="en-GB" sz="2400" dirty="0" smtClean="0">
                <a:latin typeface="+mj-lt"/>
              </a:rPr>
              <a:t>E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</a:t>
            </a:r>
            <a:r>
              <a:rPr lang="en-GB" sz="2400" dirty="0" smtClean="0">
                <a:latin typeface="+mj-lt"/>
              </a:rPr>
              <a:t>Vs 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linked 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to an international body (i.e. a UN convention or similar) and is this body involved in accepting the </a:t>
            </a:r>
            <a:r>
              <a:rPr lang="en-GB" sz="2400" dirty="0">
                <a:latin typeface="+mj-lt"/>
              </a:rPr>
              <a:t>E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</a:t>
            </a:r>
            <a:r>
              <a:rPr lang="en-GB" sz="2400" dirty="0">
                <a:latin typeface="+mj-lt"/>
              </a:rPr>
              <a:t>Vs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?</a:t>
            </a:r>
          </a:p>
          <a:p>
            <a:pPr marL="365760" lvl="1" indent="0">
              <a:buNone/>
            </a:pPr>
            <a:endParaRPr lang="en-GB" sz="20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365760" lvl="1" indent="0">
              <a:buNone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Yes: They are closely linked to CBD Aichi Targets</a:t>
            </a:r>
            <a:endParaRPr lang="it-IT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347048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/>
              <a:t>EVs validation and use</a:t>
            </a:r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65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 smtClean="0"/>
              <a:t>Do </a:t>
            </a:r>
            <a:r>
              <a:rPr lang="en-GB" dirty="0"/>
              <a:t>you have a database with information on the 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GB" dirty="0"/>
              <a:t>Vs</a:t>
            </a:r>
            <a:r>
              <a:rPr lang="en-GB" dirty="0" smtClean="0"/>
              <a:t>?</a:t>
            </a:r>
          </a:p>
          <a:p>
            <a:pPr marL="365760" lvl="1" indent="0">
              <a:buNone/>
            </a:pPr>
            <a:endParaRPr lang="de-DE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5760" lvl="1" indent="0">
              <a:buNone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Yes, there are multiple databases that have different types of data that can be used towards EBV development as GBIF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, LTER, GLORIA, etc.</a:t>
            </a:r>
          </a:p>
          <a:p>
            <a:pPr marL="109728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Do you know </a:t>
            </a:r>
            <a:r>
              <a:rPr lang="en-GB" dirty="0" smtClean="0"/>
              <a:t>networks </a:t>
            </a:r>
            <a:r>
              <a:rPr lang="en-GB" dirty="0" smtClean="0"/>
              <a:t>currently operational for medium-term/long-term </a:t>
            </a:r>
            <a:r>
              <a:rPr lang="en-GB" dirty="0"/>
              <a:t>monitoring</a:t>
            </a:r>
            <a:r>
              <a:rPr lang="en-GB" dirty="0" smtClean="0"/>
              <a:t>?</a:t>
            </a:r>
          </a:p>
          <a:p>
            <a:pPr marL="365760" lvl="1" indent="0">
              <a:buNone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Yes, there are many</a:t>
            </a:r>
          </a:p>
          <a:p>
            <a:endParaRPr lang="en-GB" dirty="0" smtClean="0"/>
          </a:p>
          <a:p>
            <a:r>
              <a:rPr lang="en-GB" dirty="0" smtClean="0"/>
              <a:t>Are </a:t>
            </a:r>
            <a:r>
              <a:rPr lang="en-GB" dirty="0"/>
              <a:t>the current operational networks operated by your community measuring </a:t>
            </a:r>
            <a:r>
              <a:rPr lang="en-GB" dirty="0" smtClean="0"/>
              <a:t>the 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GB" dirty="0" smtClean="0"/>
              <a:t>Vs?</a:t>
            </a:r>
          </a:p>
          <a:p>
            <a:pPr marL="365760" lvl="1" indent="0">
              <a:buNone/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5760" lvl="1" indent="0">
              <a:buNone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Partly yes. Some networks and regions have adopted the EBV concept to measure regional biodiversity.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We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initiated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program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that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has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as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goal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promote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development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of national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level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biodiversity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observation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networks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where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EBV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used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as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main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framework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that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will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guide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these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initiatives.</a:t>
            </a:r>
          </a:p>
          <a:p>
            <a:pPr marL="109728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lvl="0"/>
            <a:endParaRPr lang="it-IT" dirty="0"/>
          </a:p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i="1" dirty="0" smtClean="0">
                <a:ea typeface="Calibri"/>
                <a:cs typeface="Times New Roman"/>
              </a:rPr>
              <a:t>Describing </a:t>
            </a:r>
            <a:r>
              <a:rPr lang="en-US" sz="3600" i="1" dirty="0">
                <a:ea typeface="Calibri"/>
                <a:cs typeface="Times New Roman"/>
              </a:rPr>
              <a:t>the monitoring networks currently operational</a:t>
            </a:r>
            <a:endParaRPr lang="en-US" sz="3600" dirty="0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some Use Case, </a:t>
            </a:r>
            <a:r>
              <a:rPr lang="en-US" dirty="0" smtClean="0"/>
              <a:t>have </a:t>
            </a:r>
            <a:r>
              <a:rPr lang="en-US" dirty="0"/>
              <a:t>you already focused on </a:t>
            </a:r>
            <a:r>
              <a:rPr lang="en-GB" dirty="0"/>
              <a:t>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GB" dirty="0"/>
              <a:t>Vs</a:t>
            </a:r>
            <a:r>
              <a:rPr lang="en-US" dirty="0" smtClean="0"/>
              <a:t>’ </a:t>
            </a:r>
            <a:r>
              <a:rPr lang="en-US" dirty="0"/>
              <a:t>features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Temporal frequency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Spatial resolution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Accuracy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etc</a:t>
            </a:r>
            <a:r>
              <a:rPr lang="en-US" dirty="0"/>
              <a:t>.;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Challenges and how these are addressed (if any)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it-IT" sz="3600" dirty="0" smtClean="0">
                <a:ea typeface="Calibri"/>
                <a:cs typeface="Times New Roman"/>
              </a:rPr>
              <a:t/>
            </a:r>
            <a:br>
              <a:rPr lang="it-IT" sz="3600" dirty="0" smtClean="0">
                <a:ea typeface="Calibri"/>
                <a:cs typeface="Times New Roman"/>
              </a:rPr>
            </a:br>
            <a:r>
              <a:rPr lang="en-US" sz="4000" i="1" dirty="0">
                <a:ea typeface="Calibri"/>
                <a:cs typeface="Times New Roman"/>
              </a:rPr>
              <a:t>Assessing EV observational needs and readiness</a:t>
            </a:r>
            <a:r>
              <a:rPr lang="it-IT" sz="3600" dirty="0">
                <a:ea typeface="Calibri"/>
                <a:cs typeface="Times New Roman"/>
              </a:rPr>
              <a:t/>
            </a:r>
            <a:br>
              <a:rPr lang="it-IT" sz="3600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984776" cy="1143000"/>
          </a:xfrm>
          <a:solidFill>
            <a:srgbClr val="C5DDE1"/>
          </a:solidFill>
        </p:spPr>
        <p:txBody>
          <a:bodyPr>
            <a:noAutofit/>
          </a:bodyPr>
          <a:lstStyle/>
          <a:p>
            <a:r>
              <a:rPr lang="de-DE" sz="3600" dirty="0" err="1" smtClean="0"/>
              <a:t>What</a:t>
            </a:r>
            <a:r>
              <a:rPr lang="de-DE" sz="3600" dirty="0" smtClean="0"/>
              <a:t> </a:t>
            </a:r>
            <a:r>
              <a:rPr lang="de-DE" sz="3600" dirty="0" err="1" smtClean="0"/>
              <a:t>is</a:t>
            </a:r>
            <a:r>
              <a:rPr lang="de-DE" sz="3600" dirty="0" smtClean="0"/>
              <a:t> essential?</a:t>
            </a:r>
            <a:endParaRPr lang="de-DE" sz="3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68" y="3256972"/>
            <a:ext cx="7000860" cy="270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BD7519-F46B-4A30-8BC7-594A0D0182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79512" y="6165304"/>
            <a:ext cx="8718697" cy="542925"/>
            <a:chOff x="179512" y="6165304"/>
            <a:chExt cx="8718697" cy="542925"/>
          </a:xfrm>
        </p:grpSpPr>
        <p:pic>
          <p:nvPicPr>
            <p:cNvPr id="7" name="Picture 2" descr="GEO BON Word Header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06_circles_lowres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307" y="1600200"/>
            <a:ext cx="6974021" cy="1849379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Essential is what needs to be monitored to describe and analyse the different dimensions of biodiversity change</a:t>
            </a:r>
          </a:p>
        </p:txBody>
      </p:sp>
    </p:spTree>
    <p:extLst>
      <p:ext uri="{BB962C8B-B14F-4D97-AF65-F5344CB8AC3E}">
        <p14:creationId xmlns:p14="http://schemas.microsoft.com/office/powerpoint/2010/main" val="267405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The Gollum effect </a:t>
            </a:r>
          </a:p>
        </p:txBody>
      </p:sp>
      <p:pic>
        <p:nvPicPr>
          <p:cNvPr id="5" name="Picture 2" descr="http://img1.wikia.nocookie.net/__cb20140731215432/lotr/images/thumb/e/eb/GollumAUJTextlessPoster.jpg/500px-GollumAUJTextless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4" y="1600202"/>
            <a:ext cx="2705706" cy="36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4"/>
          <p:cNvSpPr/>
          <p:nvPr/>
        </p:nvSpPr>
        <p:spPr>
          <a:xfrm>
            <a:off x="710596" y="5233155"/>
            <a:ext cx="1968809" cy="24622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1000" dirty="0">
                <a:latin typeface="Open Sans"/>
              </a:rPr>
              <a:t>http://lotr.wikia.com/wiki/Gollum</a:t>
            </a:r>
          </a:p>
        </p:txBody>
      </p:sp>
      <p:sp>
        <p:nvSpPr>
          <p:cNvPr id="7" name="Llamada rectangular redondeada 5"/>
          <p:cNvSpPr/>
          <p:nvPr/>
        </p:nvSpPr>
        <p:spPr>
          <a:xfrm>
            <a:off x="4876800" y="1600200"/>
            <a:ext cx="3238500" cy="2006600"/>
          </a:xfrm>
          <a:prstGeom prst="wedgeRoundRectCallout">
            <a:avLst>
              <a:gd name="adj1" fmla="val -119434"/>
              <a:gd name="adj2" fmla="val -24294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My Precious Data! </a:t>
            </a:r>
          </a:p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Mine! </a:t>
            </a:r>
          </a:p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My Knowledge!</a:t>
            </a:r>
          </a:p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My </a:t>
            </a:r>
            <a:r>
              <a:rPr lang="es-C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Expertise! 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I will never give it away </a:t>
            </a: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  <p:sp>
        <p:nvSpPr>
          <p:cNvPr id="8" name="CuadroTexto 6"/>
          <p:cNvSpPr txBox="1"/>
          <p:nvPr/>
        </p:nvSpPr>
        <p:spPr>
          <a:xfrm>
            <a:off x="4876800" y="4833045"/>
            <a:ext cx="3489558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s-CO" sz="1200" dirty="0">
                <a:latin typeface="Open Sans"/>
              </a:rPr>
              <a:t>Slide by </a:t>
            </a:r>
            <a:r>
              <a:rPr lang="es-CO" sz="1200" b="1" dirty="0">
                <a:latin typeface="Open Sans"/>
              </a:rPr>
              <a:t>Patricia Mergen </a:t>
            </a:r>
            <a:r>
              <a:rPr lang="es-CO" sz="1200" dirty="0">
                <a:latin typeface="Open Sans"/>
              </a:rPr>
              <a:t>(TDWG 2014). Need for Controlled Vocabularies on Intellectual Property Right statements?</a:t>
            </a:r>
            <a:endParaRPr lang="en-US" sz="1200" dirty="0">
              <a:latin typeface="Open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4095" y="5412299"/>
            <a:ext cx="6029558" cy="2308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s-CO" sz="900" dirty="0">
                <a:latin typeface="Open Sans"/>
              </a:rPr>
              <a:t>http://www.tdwg.org/fileadmin/2014conference/slides/Mergen_Controlled_Vocabularies_for_IPR.pptx</a:t>
            </a:r>
            <a:endParaRPr lang="en-US" sz="9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0206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/>
              <a:t>Gaps and requirements</a:t>
            </a:r>
            <a:endParaRPr lang="en-US" sz="3600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Have you already carried out a gap analysis utilizing the </a:t>
            </a:r>
            <a:r>
              <a:rPr lang="en-GB" dirty="0" smtClean="0"/>
              <a:t>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GB" dirty="0" smtClean="0"/>
              <a:t>Vs to </a:t>
            </a:r>
            <a:r>
              <a:rPr lang="en-GB" dirty="0"/>
              <a:t>identify gaps and </a:t>
            </a:r>
            <a:r>
              <a:rPr lang="en-GB" dirty="0" smtClean="0"/>
              <a:t>priorities in terms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EO data availability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In-situ data availability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Models (algorithms</a:t>
            </a:r>
            <a:r>
              <a:rPr lang="en-US" sz="2400" dirty="0"/>
              <a:t>) for </a:t>
            </a:r>
            <a:r>
              <a:rPr lang="en-GB" sz="2400" dirty="0" smtClean="0"/>
              <a:t>E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GB" sz="2400" dirty="0" smtClean="0"/>
              <a:t>V </a:t>
            </a:r>
            <a:r>
              <a:rPr lang="en-US" sz="2400" dirty="0" smtClean="0"/>
              <a:t>extraction</a:t>
            </a:r>
            <a:r>
              <a:rPr lang="en-US" sz="2400" dirty="0"/>
              <a:t>: direct measurements or proxies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Data repositories for the </a:t>
            </a:r>
            <a:r>
              <a:rPr lang="en-US" sz="2400" dirty="0"/>
              <a:t>long term preservation</a:t>
            </a:r>
            <a:r>
              <a:rPr lang="en-US" sz="2400" i="1" dirty="0"/>
              <a:t> </a:t>
            </a:r>
            <a:r>
              <a:rPr lang="en-US" sz="2400" dirty="0"/>
              <a:t>of </a:t>
            </a:r>
            <a:r>
              <a:rPr lang="en-GB" sz="2400" dirty="0"/>
              <a:t>E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GB" sz="2400" dirty="0"/>
              <a:t>Vs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Infrastructure </a:t>
            </a:r>
            <a:r>
              <a:rPr lang="en-US" sz="2400" dirty="0" smtClean="0"/>
              <a:t>for </a:t>
            </a:r>
            <a:r>
              <a:rPr lang="en-GB" sz="2400" dirty="0" smtClean="0"/>
              <a:t>E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GB" sz="2400" dirty="0" smtClean="0"/>
              <a:t>Vs </a:t>
            </a:r>
            <a:r>
              <a:rPr lang="en-US" sz="2400" dirty="0" smtClean="0"/>
              <a:t>publication </a:t>
            </a:r>
          </a:p>
          <a:p>
            <a:pPr marL="393192" lvl="1" indent="0">
              <a:buNone/>
            </a:pP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This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has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been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depth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discussed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when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proposing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EBVs. The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Dashboard of </a:t>
            </a:r>
            <a:r>
              <a:rPr lang="de-DE" sz="2400" b="1" dirty="0" err="1">
                <a:solidFill>
                  <a:schemeClr val="accent2">
                    <a:lumMod val="75000"/>
                  </a:schemeClr>
                </a:solidFill>
              </a:rPr>
              <a:t>indicators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will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promote </a:t>
            </a:r>
            <a:r>
              <a:rPr lang="de-DE" sz="2400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2">
                    <a:lumMod val="75000"/>
                  </a:schemeClr>
                </a:solidFill>
              </a:rPr>
              <a:t>development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 of EBV 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and will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be </a:t>
            </a:r>
            <a:r>
              <a:rPr lang="de-DE" sz="2400" b="1" dirty="0" err="1">
                <a:solidFill>
                  <a:schemeClr val="accent2">
                    <a:lumMod val="75000"/>
                  </a:schemeClr>
                </a:solidFill>
              </a:rPr>
              <a:t>used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2">
                    <a:lumMod val="75000"/>
                  </a:schemeClr>
                </a:solidFill>
              </a:rPr>
              <a:t>asses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priorities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sz="2400" b="1" dirty="0" err="1">
                <a:solidFill>
                  <a:schemeClr val="accent2">
                    <a:lumMod val="75000"/>
                  </a:schemeClr>
                </a:solidFill>
              </a:rPr>
              <a:t>gaps</a:t>
            </a: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de-DE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447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en-US" dirty="0" smtClean="0"/>
              <a:t>Overlapping with </a:t>
            </a:r>
            <a:r>
              <a:rPr lang="en-GB" dirty="0" smtClean="0"/>
              <a:t>EVs </a:t>
            </a:r>
            <a:r>
              <a:rPr lang="en-US" dirty="0" smtClean="0"/>
              <a:t>in other domains (SBA)</a:t>
            </a:r>
          </a:p>
          <a:p>
            <a:pPr marL="109728" indent="0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Many users ask for drivers of biodiversity change as EBVs and we would like to link these closely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Priorities for </a:t>
            </a:r>
            <a:r>
              <a:rPr lang="en-GB" dirty="0" smtClean="0"/>
              <a:t>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GB" dirty="0" smtClean="0"/>
              <a:t>Vs </a:t>
            </a:r>
            <a:r>
              <a:rPr lang="en-US" dirty="0" smtClean="0"/>
              <a:t>operational monitoring</a:t>
            </a:r>
          </a:p>
          <a:p>
            <a:r>
              <a:rPr lang="en-US" dirty="0" smtClean="0"/>
              <a:t>Recommendations for GEO/GEOSS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Conclusions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19887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106"/>
          </a:xfrm>
          <a:solidFill>
            <a:srgbClr val="D9D9D9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What is an Essential Biodiversity Variable?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6"/>
            <a:ext cx="5184576" cy="4758895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5652120" y="1124744"/>
            <a:ext cx="432048" cy="48245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28184" y="4211796"/>
            <a:ext cx="244827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dirty="0" smtClean="0"/>
              <a:t>EBVs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2699628"/>
            <a:ext cx="244827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1691516"/>
            <a:ext cx="244827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5507940"/>
            <a:ext cx="1872208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dirty="0" smtClean="0"/>
              <a:t>Raw data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79512" y="1988840"/>
            <a:ext cx="8280920" cy="7200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7504" y="2996952"/>
            <a:ext cx="8280920" cy="7200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7504" y="4518412"/>
            <a:ext cx="8280920" cy="7200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59904" y="5805264"/>
            <a:ext cx="8280920" cy="7200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2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1957725"/>
            <a:ext cx="7637212" cy="490027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27" y="2493"/>
            <a:ext cx="4679504" cy="116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037" t="8943" r="11331" b="3703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8147" y="2493"/>
            <a:ext cx="4584353" cy="116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temp.o\FREDIE FIELD PIX\Haspe\DSC_009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b="-2925"/>
          <a:stretch/>
        </p:blipFill>
        <p:spPr bwMode="auto">
          <a:xfrm>
            <a:off x="5207606" y="2060848"/>
            <a:ext cx="397489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819" y="3921665"/>
            <a:ext cx="2064219" cy="296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BD7519-F46B-4A30-8BC7-594A0D0182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12" name="Group 6"/>
          <p:cNvGrpSpPr/>
          <p:nvPr/>
        </p:nvGrpSpPr>
        <p:grpSpPr>
          <a:xfrm>
            <a:off x="179512" y="6165304"/>
            <a:ext cx="8718697" cy="542925"/>
            <a:chOff x="179512" y="6165304"/>
            <a:chExt cx="8718697" cy="542925"/>
          </a:xfrm>
        </p:grpSpPr>
        <p:pic>
          <p:nvPicPr>
            <p:cNvPr id="13" name="Picture 2" descr="GEO BON Word Header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06_circles_lowres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hteck 1"/>
          <p:cNvSpPr/>
          <p:nvPr/>
        </p:nvSpPr>
        <p:spPr>
          <a:xfrm>
            <a:off x="0" y="1916832"/>
            <a:ext cx="914400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79512" y="1557412"/>
            <a:ext cx="8917349" cy="2087612"/>
          </a:xfrm>
          <a:prstGeom prst="rect">
            <a:avLst/>
          </a:prstGeom>
          <a:solidFill>
            <a:schemeClr val="bg1"/>
          </a:solidFill>
        </p:spPr>
        <p:txBody>
          <a:bodyPr lIns="82945" tIns="41473" rIns="82945" bIns="41473"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en-US" sz="2800" dirty="0" smtClean="0">
                <a:latin typeface="+mn-lt"/>
              </a:rPr>
              <a:t>CBD</a:t>
            </a:r>
            <a:r>
              <a:rPr lang="en-US" sz="2800" dirty="0" smtClean="0">
                <a:latin typeface="+mn-lt"/>
              </a:rPr>
              <a:t>, IPBES, RAMSAR, Convention on migratory species, governments </a:t>
            </a:r>
            <a:r>
              <a:rPr lang="en-US" sz="2800" dirty="0">
                <a:latin typeface="+mn-lt"/>
              </a:rPr>
              <a:t>and </a:t>
            </a:r>
            <a:r>
              <a:rPr lang="en-US" sz="2800" dirty="0" smtClean="0">
                <a:latin typeface="+mn-lt"/>
              </a:rPr>
              <a:t>others need comprehensive and scientifically sound data </a:t>
            </a:r>
            <a:r>
              <a:rPr lang="en-US" sz="2800" dirty="0" smtClean="0">
                <a:latin typeface="+mn-lt"/>
              </a:rPr>
              <a:t>and data products on </a:t>
            </a:r>
            <a:r>
              <a:rPr lang="en-US" sz="2800" dirty="0" smtClean="0">
                <a:latin typeface="+mn-lt"/>
              </a:rPr>
              <a:t>biodiversity and ecosystem service status and change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5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8"/>
            <a:ext cx="8491746" cy="5049585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364088" y="6309322"/>
            <a:ext cx="33845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/>
              <a:t>Pereira, H.M. et al</a:t>
            </a:r>
            <a:r>
              <a:rPr lang="en-US" sz="1100" i="1" dirty="0"/>
              <a:t> </a:t>
            </a:r>
            <a:r>
              <a:rPr lang="en-US" sz="1100" dirty="0"/>
              <a:t>(2013) </a:t>
            </a:r>
            <a:r>
              <a:rPr lang="en-US" sz="1100" i="1" dirty="0"/>
              <a:t>Science</a:t>
            </a:r>
            <a:endParaRPr lang="en-US" sz="1100" dirty="0"/>
          </a:p>
          <a:p>
            <a:pPr eaLnBrk="1" hangingPunct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016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DSC_2174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pic>
        <p:nvPicPr>
          <p:cNvPr id="4" name="Bild 3" descr="DSC_1126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907" y="1268760"/>
            <a:ext cx="3031430" cy="1148047"/>
          </a:xfrm>
          <a:prstGeom prst="rect">
            <a:avLst/>
          </a:prstGeom>
        </p:spPr>
      </p:pic>
      <p:pic>
        <p:nvPicPr>
          <p:cNvPr id="5" name="Bild 4" descr="DSC_1139.NE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4208" y="1277074"/>
            <a:ext cx="1436743" cy="3073979"/>
          </a:xfrm>
          <a:prstGeom prst="rect">
            <a:avLst/>
          </a:prstGeom>
        </p:spPr>
      </p:pic>
      <p:pic>
        <p:nvPicPr>
          <p:cNvPr id="7" name="Bild 6" descr="Pilly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490" y="5056497"/>
            <a:ext cx="1950055" cy="1563294"/>
          </a:xfrm>
          <a:prstGeom prst="rect">
            <a:avLst/>
          </a:prstGeom>
        </p:spPr>
      </p:pic>
      <p:pic>
        <p:nvPicPr>
          <p:cNvPr id="15" name="Bild 14" descr="DSC_2172 Kopie.t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4" y="5050011"/>
            <a:ext cx="2351543" cy="156978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0" y="90425"/>
            <a:ext cx="9144000" cy="1200329"/>
          </a:xfrm>
          <a:prstGeom prst="rect">
            <a:avLst/>
          </a:prstGeom>
          <a:solidFill>
            <a:srgbClr val="C5D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5FAA"/>
                </a:solidFill>
                <a:latin typeface="+mj-lt"/>
              </a:rPr>
              <a:t>EBV’s: Monitoring the different dimensions of biodiversity change</a:t>
            </a:r>
            <a:endParaRPr lang="en-GB" sz="3600" b="1" dirty="0">
              <a:solidFill>
                <a:srgbClr val="005FAA"/>
              </a:solidFill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34696" y="2240148"/>
            <a:ext cx="24930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Genetic composition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7075480" y="4150821"/>
            <a:ext cx="206852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Species population</a:t>
            </a:r>
            <a:endParaRPr lang="en-GB" dirty="0"/>
          </a:p>
        </p:txBody>
      </p:sp>
      <p:sp>
        <p:nvSpPr>
          <p:cNvPr id="19" name="Textfeld 18"/>
          <p:cNvSpPr txBox="1"/>
          <p:nvPr/>
        </p:nvSpPr>
        <p:spPr>
          <a:xfrm>
            <a:off x="6815766" y="5445224"/>
            <a:ext cx="85257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Traits</a:t>
            </a:r>
            <a:endParaRPr lang="en-GB" dirty="0"/>
          </a:p>
        </p:txBody>
      </p:sp>
      <p:pic>
        <p:nvPicPr>
          <p:cNvPr id="20" name="Bild 19" descr="DSC_1927_60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24310" y="5470974"/>
            <a:ext cx="891524" cy="168689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995936" y="2438748"/>
            <a:ext cx="280831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Ecosystem structure + function</a:t>
            </a:r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433878" y="4687164"/>
            <a:ext cx="298599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Community composition</a:t>
            </a:r>
            <a:endParaRPr lang="en-GB" dirty="0"/>
          </a:p>
        </p:txBody>
      </p:sp>
      <p:pic>
        <p:nvPicPr>
          <p:cNvPr id="26" name="Picture 3" descr="06_circles_lowre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2192" y="6186190"/>
            <a:ext cx="1276017" cy="48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89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Essential biodiversity variables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816224"/>
            <a:ext cx="8229600" cy="32689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 smtClean="0"/>
              <a:t>Characteristics of EBV’s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Ability to detect change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Quantifiable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Repeatable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Allow aggregation and disaggregation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Biological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marL="393192" lvl="1" indent="0">
              <a:buNone/>
            </a:pPr>
            <a:r>
              <a:rPr lang="en-US" b="1" dirty="0" smtClean="0"/>
              <a:t>Drivers of change are no EBVs</a:t>
            </a:r>
          </a:p>
        </p:txBody>
      </p:sp>
    </p:spTree>
    <p:extLst>
      <p:ext uri="{BB962C8B-B14F-4D97-AF65-F5344CB8AC3E}">
        <p14:creationId xmlns:p14="http://schemas.microsoft.com/office/powerpoint/2010/main" val="98690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914400"/>
            <a:ext cx="73787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7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283290"/>
            <a:ext cx="8316416" cy="458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EBVs 2015</a:t>
            </a:r>
          </a:p>
          <a:p>
            <a:pPr marL="285750" indent="-285750">
              <a:buFont typeface="Arial"/>
              <a:buChar char="•"/>
            </a:pPr>
            <a:endParaRPr lang="en-GB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Very high community acceptance</a:t>
            </a:r>
          </a:p>
          <a:p>
            <a:pPr marL="285750" indent="-285750">
              <a:buFont typeface="Arial"/>
              <a:buChar char="•"/>
            </a:pPr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Existing projects adopt the concept</a:t>
            </a:r>
          </a:p>
          <a:p>
            <a:pPr marL="285750" indent="-285750">
              <a:buFont typeface="Arial"/>
              <a:buChar char="•"/>
            </a:pPr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New projects funded to develop EVBs</a:t>
            </a:r>
          </a:p>
          <a:p>
            <a:pPr marL="285750" indent="-285750">
              <a:buFont typeface="Arial"/>
              <a:buChar char="•"/>
            </a:pPr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National and regional partners adopt already EBV</a:t>
            </a:r>
          </a:p>
          <a:p>
            <a:r>
              <a:rPr lang="en-GB" sz="2400" dirty="0" smtClean="0"/>
              <a:t>   concept to structure their monitoring data</a:t>
            </a:r>
          </a:p>
          <a:p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Step by step focus </a:t>
            </a:r>
            <a:r>
              <a:rPr lang="en-US" sz="2400" b="1" dirty="0"/>
              <a:t>on very specific key questions</a:t>
            </a:r>
            <a:r>
              <a:rPr lang="en-US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2216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1260</Words>
  <Application>Microsoft Macintosh PowerPoint</Application>
  <PresentationFormat>Bildschirmpräsentation (4:3)</PresentationFormat>
  <Paragraphs>1370</Paragraphs>
  <Slides>22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Viale</vt:lpstr>
      <vt:lpstr>Towards a sustainability process for GEOSS Essential Variables</vt:lpstr>
      <vt:lpstr>What is essential?</vt:lpstr>
      <vt:lpstr>What is an Essential Biodiversity Variable?</vt:lpstr>
      <vt:lpstr>PowerPoint-Präsentation</vt:lpstr>
      <vt:lpstr>PowerPoint-Präsentation</vt:lpstr>
      <vt:lpstr>PowerPoint-Präsentation</vt:lpstr>
      <vt:lpstr>Essential biodiversity variables</vt:lpstr>
      <vt:lpstr>PowerPoint-Präsentation</vt:lpstr>
      <vt:lpstr>PowerPoint-Präsentation</vt:lpstr>
      <vt:lpstr>GEO BON set up BON in a Box</vt:lpstr>
      <vt:lpstr>Status of existing EVs in the domain</vt:lpstr>
      <vt:lpstr>The process underlying EV definition</vt:lpstr>
      <vt:lpstr>PowerPoint-Präsentation</vt:lpstr>
      <vt:lpstr>PowerPoint-Präsentation</vt:lpstr>
      <vt:lpstr>EVs validation and use</vt:lpstr>
      <vt:lpstr>PowerPoint-Präsentation</vt:lpstr>
      <vt:lpstr>EVs validation and use</vt:lpstr>
      <vt:lpstr>Describing the monitoring networks currently operational</vt:lpstr>
      <vt:lpstr> Assessing EV observational needs and readiness </vt:lpstr>
      <vt:lpstr>The Gollum effect </vt:lpstr>
      <vt:lpstr>Gaps and requirements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alma</dc:creator>
  <cp:lastModifiedBy>Joerg</cp:lastModifiedBy>
  <cp:revision>41</cp:revision>
  <dcterms:created xsi:type="dcterms:W3CDTF">2015-05-19T15:27:20Z</dcterms:created>
  <dcterms:modified xsi:type="dcterms:W3CDTF">2015-06-12T06:57:23Z</dcterms:modified>
</cp:coreProperties>
</file>